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324" r:id="rId6"/>
    <p:sldId id="316" r:id="rId7"/>
    <p:sldId id="302" r:id="rId8"/>
    <p:sldId id="317" r:id="rId9"/>
    <p:sldId id="318" r:id="rId10"/>
    <p:sldId id="319" r:id="rId11"/>
    <p:sldId id="320" r:id="rId12"/>
    <p:sldId id="322" r:id="rId13"/>
    <p:sldId id="321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Richard" userId="85d43d46-d0dc-4899-b9eb-1179fe1acb0d" providerId="ADAL" clId="{C4352939-C1D4-4011-B50D-3ED8EC1A9ADC}"/>
    <pc:docChg chg="custSel modSld">
      <pc:chgData name="Johnson, Richard" userId="85d43d46-d0dc-4899-b9eb-1179fe1acb0d" providerId="ADAL" clId="{C4352939-C1D4-4011-B50D-3ED8EC1A9ADC}" dt="2023-03-07T14:38:08.922" v="351"/>
      <pc:docMkLst>
        <pc:docMk/>
      </pc:docMkLst>
      <pc:sldChg chg="modSp">
        <pc:chgData name="Johnson, Richard" userId="85d43d46-d0dc-4899-b9eb-1179fe1acb0d" providerId="ADAL" clId="{C4352939-C1D4-4011-B50D-3ED8EC1A9ADC}" dt="2023-03-07T14:38:08.922" v="351"/>
        <pc:sldMkLst>
          <pc:docMk/>
          <pc:sldMk cId="0" sldId="302"/>
        </pc:sldMkLst>
        <pc:graphicFrameChg chg="mod modGraphic">
          <ac:chgData name="Johnson, Richard" userId="85d43d46-d0dc-4899-b9eb-1179fe1acb0d" providerId="ADAL" clId="{C4352939-C1D4-4011-B50D-3ED8EC1A9ADC}" dt="2023-03-07T14:38:08.922" v="351"/>
          <ac:graphicFrameMkLst>
            <pc:docMk/>
            <pc:sldMk cId="0" sldId="302"/>
            <ac:graphicFrameMk id="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599B2-35DF-4058-B3ED-54F83667FEB0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DE6C-B2F2-40D9-920C-39D8649BA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7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28CC-066C-4FA5-AA38-548680910E6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374E-F7FF-4858-B03F-440830962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3FDDD-86DD-4E88-A5C4-85A6BE4E1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A02FA-B37D-4554-ABB1-66D670E4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27F53-5BF3-4788-A91D-5487AE3F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7069B-0278-40FB-80C0-21BEE38E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9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170E-F83E-4A55-B385-7324C83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2D05A-90C3-41A2-B6CA-EF3B97A6F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2E2DF-E39F-4568-A27D-2263EBB4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9630A-56D8-4D3B-8EE6-B67AA920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2528E-4130-4963-B7FD-1A57F86B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8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898B1-805D-4CFC-9D4E-E89848DB1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267F1-BB33-4B52-B83C-6F23172C9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59CFF-271C-4320-A63D-66AC1033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0515-17D8-4EFE-8F05-585EAB87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82C8D-60D3-47B9-90BB-302A14EB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8C27-6EF4-47B4-8E5A-95417B96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B43FF-A454-4B01-8AA1-9D1B603A4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B3938-5255-4D6A-97AB-F992E470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9E0DC-E481-4A0E-AF94-EB48A1DE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C026E-E559-4FC1-9588-114CFEE5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9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DED2-5C22-4FBE-9BA2-CB90CD8A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04258-B8AE-43D4-B5C1-3A6274B12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1F39E-195B-4737-B354-DAE3EF41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135F0-39BD-4CF0-81FC-F713EA60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1336-48F0-47D0-99D5-E43D089E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9B7B-54C8-4EA7-A7C2-97B677F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37E-A4E2-4341-A1A5-13BC95350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98A0E-F99C-41FA-8572-29876AAC8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DD936-0A2C-4B0F-BE28-0290685C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F35AD-1A01-4270-98D2-25886777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C88B6-7232-48F9-BD5E-30A9C1D2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A102-D629-46F8-AD43-A48D5FAB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623F0-ACF6-4D35-B88A-7636FD3F1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B141-5953-4F5B-80DD-F7B5DCF12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578A0-BB39-4847-9BEC-52C5720E0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C69559-FDC3-47E8-9061-3A2EC5878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83CF26-C3F3-4DD7-8065-3987364E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627BA-B2A8-4112-82AD-4A5D0583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54F1FB-8688-489E-AB00-916ECFD1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3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B4F4-E47D-48E6-A9CA-B17F347E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C7803-50A4-4DD1-ADA4-31D827A1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DB9BB-2813-44DE-8444-13387154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DF2BA-993A-4424-90D1-894FC4E4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7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245AF-CBFA-4EBE-9A28-BE1CEA62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2A40B-8017-4551-9549-9288A27B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7914F-11EC-4C4D-808F-6CBCA811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CDAD-92D6-4DF8-8ECB-F221E372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1D46-985C-45A4-950C-7F68369D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0779-6F5F-4764-A116-DC050D13C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AF981-F971-45E6-803E-1DBD5CC1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D4C46-38E7-476D-8D91-478273AE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45054-F563-4C81-B050-728FFA8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0952-2EFB-4B48-9368-C9E450FB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C96CF-3A38-4497-9F06-19B702D48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8A3F5-C175-4DEB-B7B3-EB86B8739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9BCD8-99E4-4F1E-B0B5-C9CC6043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518FF-572C-482C-AEC9-D626B886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F7E5B-C8C6-4A2B-90BF-DBDFF07F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9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FEFB5-BD69-4ADC-A18B-160D3F7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2B675-EB9A-4F24-A78F-BB210EAC1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E94AA-1064-4F63-8ADB-1C33767F1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EA2C1-8B66-46C1-B96B-F51034EB396A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0CBD9-5098-42FE-9681-C2C8EF06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FF8B1-3979-47FE-8EA7-63B9EE324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82F8EF-8EBA-48B0-869F-7F5D99A4C900}"/>
              </a:ext>
            </a:extLst>
          </p:cNvPr>
          <p:cNvSpPr txBox="1"/>
          <p:nvPr/>
        </p:nvSpPr>
        <p:spPr>
          <a:xfrm>
            <a:off x="3472933" y="-144463"/>
            <a:ext cx="4125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Canada</a:t>
            </a:r>
          </a:p>
        </p:txBody>
      </p:sp>
      <p:sp>
        <p:nvSpPr>
          <p:cNvPr id="16386" name="AutoShape 2" descr="Latin America. Cartoon vector hand drawn Doodle illustration - 723150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2F8EF-8EBA-48B0-869F-7F5D99A4C900}"/>
              </a:ext>
            </a:extLst>
          </p:cNvPr>
          <p:cNvSpPr txBox="1"/>
          <p:nvPr/>
        </p:nvSpPr>
        <p:spPr>
          <a:xfrm>
            <a:off x="8345477" y="287079"/>
            <a:ext cx="323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March 6-10</a:t>
            </a:r>
          </a:p>
        </p:txBody>
      </p:sp>
      <p:pic>
        <p:nvPicPr>
          <p:cNvPr id="2" name="Picture 2" descr="Canada Maps &amp; Facts - World Atlas">
            <a:extLst>
              <a:ext uri="{FF2B5EF4-FFF2-40B4-BE49-F238E27FC236}">
                <a16:creationId xmlns:a16="http://schemas.microsoft.com/office/drawing/2014/main" id="{24D9ABB4-CB9C-4349-B3BA-2B6498E0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97" y="1563213"/>
            <a:ext cx="7316972" cy="47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ada #StandWithUkraine🇺🇦 (@Canada) / Twitter">
            <a:extLst>
              <a:ext uri="{FF2B5EF4-FFF2-40B4-BE49-F238E27FC236}">
                <a16:creationId xmlns:a16="http://schemas.microsoft.com/office/drawing/2014/main" id="{0EB10D2C-EA3A-442B-B932-10FD832A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69" y="19450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ada Budget Travel Guide (Updated 2023)">
            <a:extLst>
              <a:ext uri="{FF2B5EF4-FFF2-40B4-BE49-F238E27FC236}">
                <a16:creationId xmlns:a16="http://schemas.microsoft.com/office/drawing/2014/main" id="{62233F81-63F3-44E9-BC7A-8F1760251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7" y="4317926"/>
            <a:ext cx="3295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0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eign Born Population in Canada 1990 2020 - YouTube">
            <a:extLst>
              <a:ext uri="{FF2B5EF4-FFF2-40B4-BE49-F238E27FC236}">
                <a16:creationId xmlns:a16="http://schemas.microsoft.com/office/drawing/2014/main" id="{8C250DEF-E53F-4742-A82F-DADDE7D8D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9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at Natural Resources Does Canada Have in Abundance? - Canada Action">
            <a:extLst>
              <a:ext uri="{FF2B5EF4-FFF2-40B4-BE49-F238E27FC236}">
                <a16:creationId xmlns:a16="http://schemas.microsoft.com/office/drawing/2014/main" id="{AF18AA13-0B5C-4888-B551-3284293B8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3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hat Natural Resources Does Canada Have in Abundance? - Canada Action">
            <a:extLst>
              <a:ext uri="{FF2B5EF4-FFF2-40B4-BE49-F238E27FC236}">
                <a16:creationId xmlns:a16="http://schemas.microsoft.com/office/drawing/2014/main" id="{B57AA4B9-9AD2-4790-BB45-16034ECD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723014"/>
            <a:ext cx="5215480" cy="520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2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ere do most people choose to live &amp; work in Canada &amp; why? Most people  choose to live &amp; work in the southern part of the country. The reasons  include: - ppt">
            <a:extLst>
              <a:ext uri="{FF2B5EF4-FFF2-40B4-BE49-F238E27FC236}">
                <a16:creationId xmlns:a16="http://schemas.microsoft.com/office/drawing/2014/main" id="{2668ACFF-A42D-455E-B208-433CD24DC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5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A24531-7978-4CA9-A20B-9335EA4EBD26}"/>
              </a:ext>
            </a:extLst>
          </p:cNvPr>
          <p:cNvSpPr/>
          <p:nvPr/>
        </p:nvSpPr>
        <p:spPr>
          <a:xfrm>
            <a:off x="276446" y="0"/>
            <a:ext cx="114193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SS6G4 Locate selected features of Canada. </a:t>
            </a:r>
          </a:p>
          <a:p>
            <a:pPr marL="342900" indent="-342900">
              <a:buAutoNum type="alphaLcPeriod"/>
            </a:pPr>
            <a:r>
              <a:rPr lang="en-US" sz="2400" dirty="0"/>
              <a:t>Locate on a world and regional political-physical map: the St. Lawrence River, Hudson Bay, Atlantic Ocean, Pacific Ocean, the Great Lakes, Canadian Shield, and Rocky Mountains. </a:t>
            </a:r>
          </a:p>
          <a:p>
            <a:pPr marL="342900" indent="-342900">
              <a:buAutoNum type="alphaLcPeriod"/>
            </a:pPr>
            <a:r>
              <a:rPr lang="en-US" sz="2400" dirty="0"/>
              <a:t>b. Locate on a world and regional political-physical map Canada and the province of Quebec. </a:t>
            </a:r>
          </a:p>
          <a:p>
            <a:endParaRPr lang="en-US" sz="2400" dirty="0"/>
          </a:p>
          <a:p>
            <a:r>
              <a:rPr lang="en-US" sz="2400" b="1" dirty="0"/>
              <a:t>SS6G5 Explain the impact of location, climate, distribution of natural resources, and population distribution on Canada.</a:t>
            </a:r>
          </a:p>
          <a:p>
            <a:r>
              <a:rPr lang="en-US" sz="2400" dirty="0"/>
              <a:t> a. Describe how Canada’s location, climate, and natural resources impact trade and affect where people live.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SS6G6 Explain the impact of environmental issues in Canada.</a:t>
            </a:r>
          </a:p>
          <a:p>
            <a:r>
              <a:rPr lang="en-US" sz="2400" dirty="0"/>
              <a:t> a. Explain the causes and effects of pollution and acid rain in Canada to include the Great Lakes. </a:t>
            </a:r>
          </a:p>
          <a:p>
            <a:r>
              <a:rPr lang="en-US" sz="2400" dirty="0"/>
              <a:t>b. Explain the causes and effects of the extraction of natural resources on the Canadian Shield (e.g., mining and logging).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38316"/>
              </p:ext>
            </p:extLst>
          </p:nvPr>
        </p:nvGraphicFramePr>
        <p:xfrm>
          <a:off x="294465" y="418454"/>
          <a:ext cx="11143284" cy="6040178"/>
        </p:xfrm>
        <a:graphic>
          <a:graphicData uri="http://schemas.openxmlformats.org/drawingml/2006/table">
            <a:tbl>
              <a:tblPr/>
              <a:tblGrid>
                <a:gridCol w="18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Monday 6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Tuesday 7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Wednesday 8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Thursday 9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Friday 10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Focus Standard(s)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Barlow"/>
                          <a:ea typeface="Barlow"/>
                          <a:cs typeface="Barlow"/>
                        </a:rPr>
                        <a:t>SS6G4</a:t>
                      </a:r>
                      <a:endParaRPr lang="en-US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SS6G4</a:t>
                      </a:r>
                      <a:endParaRPr lang="en-US" sz="9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Barlow"/>
                          <a:ea typeface="Barlow"/>
                          <a:cs typeface="Barlow"/>
                        </a:rPr>
                        <a:t>SS6G4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Barlow"/>
                          <a:ea typeface="Barlow"/>
                          <a:cs typeface="Barlow"/>
                        </a:rPr>
                        <a:t>SS6G5,G6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Barlow"/>
                          <a:ea typeface="Barlow"/>
                          <a:cs typeface="Barlow"/>
                        </a:rPr>
                        <a:t>SS6G5,G6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Learning Target(s)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Canada’s Physical Features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Barlow"/>
                          <a:ea typeface="Arial"/>
                          <a:cs typeface="Times New Roman"/>
                        </a:rPr>
                        <a:t>Canada’s Physical Features</a:t>
                      </a:r>
                      <a:endParaRPr lang="en-US" sz="105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Barlow"/>
                          <a:ea typeface="Arial"/>
                          <a:cs typeface="Times New Roman"/>
                        </a:rPr>
                        <a:t>Canada’s Physical Features</a:t>
                      </a:r>
                      <a:endParaRPr lang="en-US" sz="105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Barlow"/>
                          <a:ea typeface="Arial"/>
                          <a:cs typeface="Times New Roman"/>
                        </a:rPr>
                        <a:t>Climate, resources impact trade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Climate, resources impact trade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Opening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Canada Map(Practice)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Canada Map(Practice)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Canada Map(Practice)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Canada Map(Practice)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Canada Map(Practice)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Work Session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Times New Roman"/>
                        </a:rPr>
                        <a:t>Cloze Notes (Canada)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Textbook p.232-250</a:t>
                      </a: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Work to complete projects: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(MLK/LAL) and Countries</a:t>
                      </a: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Times New Roman"/>
                        </a:rPr>
                        <a:t>Cloze Notes (Canada)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Textbook p.232-250</a:t>
                      </a: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Work to complete projects: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(MLK/LAL) and Countries</a:t>
                      </a: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Times New Roman"/>
                        </a:rPr>
                        <a:t>Cloze Notes (Canada)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Textbook p.232-250</a:t>
                      </a: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Work to complete projects: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(MLK/LAL) and Countries</a:t>
                      </a: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Times New Roman"/>
                        </a:rPr>
                        <a:t>Cloze Notes (Canada)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Textbook p.232-250</a:t>
                      </a: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Work to complete projects: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(MLK/LAL) and Countries</a:t>
                      </a: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Times New Roman"/>
                        </a:rPr>
                        <a:t>Cloze Notes (Canada)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Textbook p.232-250</a:t>
                      </a: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Work to complete projects: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latin typeface="Barlow"/>
                          <a:ea typeface="Barlow"/>
                          <a:cs typeface="Barlow"/>
                        </a:rPr>
                        <a:t>(MLK/LAL) and Countries</a:t>
                      </a:r>
                      <a:endParaRPr lang="en-US" sz="900">
                        <a:latin typeface="Barlow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Closing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Barlow"/>
                          <a:ea typeface="Barlow"/>
                          <a:cs typeface="Barlow"/>
                        </a:rPr>
                        <a:t>TOD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Barlow"/>
                          <a:ea typeface="Barlow"/>
                          <a:cs typeface="Barlow"/>
                        </a:rPr>
                        <a:t>Think-Pair-Share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TOD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Think-Pair-Share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Group Discussion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Minor Assignments Due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Arial"/>
                          <a:cs typeface="Times New Roman"/>
                        </a:rPr>
                        <a:t>Quiz #7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MLK/LAL</a:t>
                      </a:r>
                      <a:r>
                        <a:rPr lang="en-US" sz="900" baseline="0" dirty="0">
                          <a:latin typeface="Barlow"/>
                          <a:ea typeface="Barlow"/>
                          <a:cs typeface="Barlow"/>
                        </a:rPr>
                        <a:t> Worksheet Packet Due</a:t>
                      </a: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Major Assignments Due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455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Current Relearning &amp; Reassessment Assignments (with due dates)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3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Vocabulary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40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Upcoming Major Assignments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Social Studies Project (Latin American Country/Island) incorporate language, religion, resources, environmental issues, government, economy, and history.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MLK/LAL Project: research paper and graphic organizer will be given to students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nada Maps &amp; Facts - World Atlas">
            <a:extLst>
              <a:ext uri="{FF2B5EF4-FFF2-40B4-BE49-F238E27FC236}">
                <a16:creationId xmlns:a16="http://schemas.microsoft.com/office/drawing/2014/main" id="{7D1E0D7B-9377-4303-853C-5A7643F8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95" y="101181"/>
            <a:ext cx="10316238" cy="6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7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D70F2E-6A2C-4E36-A0F1-DC0D5F915C4D}"/>
              </a:ext>
            </a:extLst>
          </p:cNvPr>
          <p:cNvSpPr/>
          <p:nvPr/>
        </p:nvSpPr>
        <p:spPr>
          <a:xfrm>
            <a:off x="432390" y="191962"/>
            <a:ext cx="11369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dirty="0"/>
              <a:t>Locate on a world and regional political-physical map: the St. Lawrence River, Hudson Bay, Atlantic Ocean, Pacific Ocean, the Great Lakes, Canadian Shield, and Rocky Mountains. </a:t>
            </a:r>
          </a:p>
        </p:txBody>
      </p:sp>
      <p:pic>
        <p:nvPicPr>
          <p:cNvPr id="2050" name="Picture 2" descr="Canadian geographic map with Provinces and Territories">
            <a:extLst>
              <a:ext uri="{FF2B5EF4-FFF2-40B4-BE49-F238E27FC236}">
                <a16:creationId xmlns:a16="http://schemas.microsoft.com/office/drawing/2014/main" id="{0550B7B4-DF84-4640-BBD9-67E953AF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95" y="962136"/>
            <a:ext cx="7199128" cy="54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AC476CE0-FA0D-4F8E-BF9D-D12ABC0C02FB}"/>
              </a:ext>
            </a:extLst>
          </p:cNvPr>
          <p:cNvSpPr/>
          <p:nvPr/>
        </p:nvSpPr>
        <p:spPr>
          <a:xfrm>
            <a:off x="6096000" y="5470562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E9A0FD8-770D-4139-8F7C-459E51A7C126}"/>
              </a:ext>
            </a:extLst>
          </p:cNvPr>
          <p:cNvSpPr/>
          <p:nvPr/>
        </p:nvSpPr>
        <p:spPr>
          <a:xfrm>
            <a:off x="5492159" y="3560246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6AA4535-9A63-41B6-9080-66D9BAB36D77}"/>
              </a:ext>
            </a:extLst>
          </p:cNvPr>
          <p:cNvSpPr/>
          <p:nvPr/>
        </p:nvSpPr>
        <p:spPr>
          <a:xfrm>
            <a:off x="7301023" y="4570339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06CC6BC8-E992-409E-8F89-03C035BBBD84}"/>
              </a:ext>
            </a:extLst>
          </p:cNvPr>
          <p:cNvSpPr/>
          <p:nvPr/>
        </p:nvSpPr>
        <p:spPr>
          <a:xfrm>
            <a:off x="8428075" y="4995641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D61C981-0CB0-4DFF-96D6-A368F1261F10}"/>
              </a:ext>
            </a:extLst>
          </p:cNvPr>
          <p:cNvSpPr/>
          <p:nvPr/>
        </p:nvSpPr>
        <p:spPr>
          <a:xfrm>
            <a:off x="2218660" y="4145037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4C5803F-FF4C-417A-B059-E90B8054D9F1}"/>
              </a:ext>
            </a:extLst>
          </p:cNvPr>
          <p:cNvSpPr/>
          <p:nvPr/>
        </p:nvSpPr>
        <p:spPr>
          <a:xfrm>
            <a:off x="4373524" y="3948445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6BF108AC-052C-4683-A190-9B18B6CA1C44}"/>
              </a:ext>
            </a:extLst>
          </p:cNvPr>
          <p:cNvSpPr/>
          <p:nvPr/>
        </p:nvSpPr>
        <p:spPr>
          <a:xfrm>
            <a:off x="3296092" y="3772897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2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ebec Maps &amp; Facts - World Atlas">
            <a:extLst>
              <a:ext uri="{FF2B5EF4-FFF2-40B4-BE49-F238E27FC236}">
                <a16:creationId xmlns:a16="http://schemas.microsoft.com/office/drawing/2014/main" id="{F924B744-3FFD-4438-A378-D993EC8D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1" y="0"/>
            <a:ext cx="6281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avel Guide for Quebec City on a Budget">
            <a:extLst>
              <a:ext uri="{FF2B5EF4-FFF2-40B4-BE49-F238E27FC236}">
                <a16:creationId xmlns:a16="http://schemas.microsoft.com/office/drawing/2014/main" id="{A43F69D6-7F9A-4A50-81EC-B0318E2A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57" y="321327"/>
            <a:ext cx="3756394" cy="24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Que Hacer en Quebec Canada 🇨🇦 - YouTube">
            <a:extLst>
              <a:ext uri="{FF2B5EF4-FFF2-40B4-BE49-F238E27FC236}">
                <a16:creationId xmlns:a16="http://schemas.microsoft.com/office/drawing/2014/main" id="{322FB3F3-3BA7-4B1A-87BF-5F9D38C2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11" y="3298751"/>
            <a:ext cx="4447593" cy="24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ada - Demographic trends | Britannica">
            <a:extLst>
              <a:ext uri="{FF2B5EF4-FFF2-40B4-BE49-F238E27FC236}">
                <a16:creationId xmlns:a16="http://schemas.microsoft.com/office/drawing/2014/main" id="{FF110EAD-D2EE-4C40-B6E9-96D05012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28" y="0"/>
            <a:ext cx="1036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8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Provinces Population in Canada 1850 - 2100 | Historical Provinces  Population - YouTube">
            <a:extLst>
              <a:ext uri="{FF2B5EF4-FFF2-40B4-BE49-F238E27FC236}">
                <a16:creationId xmlns:a16="http://schemas.microsoft.com/office/drawing/2014/main" id="{C69F056F-27F4-4053-9CA2-6F348AE3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3" y="325954"/>
            <a:ext cx="11033051" cy="62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86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7A08AFE9A234F97E3D44D92D62533" ma:contentTypeVersion="11" ma:contentTypeDescription="Create a new document." ma:contentTypeScope="" ma:versionID="0b19f6bead5720ed9316f47df1adf018">
  <xsd:schema xmlns:xsd="http://www.w3.org/2001/XMLSchema" xmlns:xs="http://www.w3.org/2001/XMLSchema" xmlns:p="http://schemas.microsoft.com/office/2006/metadata/properties" xmlns:ns3="e8ec4369-50f0-44d0-a25d-2c9496eb6d79" xmlns:ns4="16a2598a-fe9c-440d-8aa3-12b54edaf5bc" targetNamespace="http://schemas.microsoft.com/office/2006/metadata/properties" ma:root="true" ma:fieldsID="e29f006852b1d7914f3c032bb93f8695" ns3:_="" ns4:_="">
    <xsd:import namespace="e8ec4369-50f0-44d0-a25d-2c9496eb6d79"/>
    <xsd:import namespace="16a2598a-fe9c-440d-8aa3-12b54edaf5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c4369-50f0-44d0-a25d-2c9496eb6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2598a-fe9c-440d-8aa3-12b54edaf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A38CD9-4FCE-42DD-906E-C44894F8DF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0FAEE7-82FF-4CA2-9924-B37A1B14F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ec4369-50f0-44d0-a25d-2c9496eb6d79"/>
    <ds:schemaRef ds:uri="16a2598a-fe9c-440d-8aa3-12b54edaf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A850B9-DF43-43C3-94D9-94C6C25EF5C9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e8ec4369-50f0-44d0-a25d-2c9496eb6d79"/>
    <ds:schemaRef ds:uri="http://schemas.microsoft.com/office/2006/metadata/properties"/>
    <ds:schemaRef ds:uri="http://schemas.microsoft.com/office/infopath/2007/PartnerControls"/>
    <ds:schemaRef ds:uri="16a2598a-fe9c-440d-8aa3-12b54edaf5b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457</Words>
  <Application>Microsoft Office PowerPoint</Application>
  <PresentationFormat>Widescreen</PresentationFormat>
  <Paragraphs>81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Barlow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Richard</dc:creator>
  <cp:lastModifiedBy>Johnson, Richard</cp:lastModifiedBy>
  <cp:revision>117</cp:revision>
  <dcterms:created xsi:type="dcterms:W3CDTF">2023-01-05T13:06:59Z</dcterms:created>
  <dcterms:modified xsi:type="dcterms:W3CDTF">2023-03-07T14:38:29Z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0x0101002817A08AFE9A234F97E3D44D92D62533</vt:lpwstr>
  </property>
</Properties>
</file>